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60" r:id="rId4"/>
    <p:sldId id="265" r:id="rId5"/>
    <p:sldId id="257" r:id="rId6"/>
    <p:sldId id="259" r:id="rId7"/>
    <p:sldId id="261" r:id="rId8"/>
    <p:sldId id="262" r:id="rId9"/>
    <p:sldId id="263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23.09.2014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3%D0%B5%D1%80%D0%BC%D0%B0%D0%BD%D0%B8%D1%8F" TargetMode="External"/><Relationship Id="rId13" Type="http://schemas.openxmlformats.org/officeDocument/2006/relationships/hyperlink" Target="https://ru.wikipedia.org/wiki/%D0%A0%D0%B5%D1%81%D0%BF%D1%83%D0%B1%D0%BB%D0%B8%D0%BA%D0%B0_%D0%9A%D0%BE%D1%80%D0%B5%D1%8F" TargetMode="External"/><Relationship Id="rId3" Type="http://schemas.openxmlformats.org/officeDocument/2006/relationships/hyperlink" Target="https://ru.wikipedia.org/wiki/%D0%A1%D0%BE%D0%B5%D0%B4%D0%B8%D0%BD%D1%91%D0%BD%D0%BD%D1%8B%D0%B5_%D0%A8%D1%82%D0%B0%D1%82%D1%8B_%D0%90%D0%BC%D0%B5%D1%80%D0%B8%D0%BA%D0%B8" TargetMode="External"/><Relationship Id="rId7" Type="http://schemas.openxmlformats.org/officeDocument/2006/relationships/hyperlink" Target="https://ru.wikipedia.org/wiki/%D0%A0%D0%BE%D1%81%D1%81%D0%B8%D1%8F" TargetMode="External"/><Relationship Id="rId12" Type="http://schemas.openxmlformats.org/officeDocument/2006/relationships/hyperlink" Target="https://ru.wikipedia.org/wiki/%D0%9D%D0%B8%D0%B3%D0%B5%D1%80%D0%B8%D1%8F" TargetMode="External"/><Relationship Id="rId2" Type="http://schemas.openxmlformats.org/officeDocument/2006/relationships/hyperlink" Target="https://ru.wikipedia.org/wiki/%D0%9A%D0%B8%D1%82%D0%B0%D0%B9%D1%81%D0%BA%D0%B0%D1%8F_%D0%9D%D0%B0%D1%80%D0%BE%D0%B4%D0%BD%D0%B0%D1%8F_%D0%A0%D0%B5%D1%81%D0%BF%D1%83%D0%B1%D0%BB%D0%B8%D0%BA%D0%B0" TargetMode="External"/><Relationship Id="rId16" Type="http://schemas.openxmlformats.org/officeDocument/2006/relationships/hyperlink" Target="https://ru.wikipedia.org/wiki/%D0%A2%D1%83%D1%80%D1%86%D0%B8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1%D1%80%D0%B0%D0%B7%D0%B8%D0%BB%D0%B8%D1%8F" TargetMode="External"/><Relationship Id="rId11" Type="http://schemas.openxmlformats.org/officeDocument/2006/relationships/hyperlink" Target="https://ru.wikipedia.org/wiki/%D0%A4%D1%80%D0%B0%D0%BD%D1%86%D0%B8%D1%8F" TargetMode="External"/><Relationship Id="rId5" Type="http://schemas.openxmlformats.org/officeDocument/2006/relationships/hyperlink" Target="https://ru.wikipedia.org/wiki/%D0%AF%D0%BF%D0%BE%D0%BD%D0%B8%D1%8F" TargetMode="External"/><Relationship Id="rId15" Type="http://schemas.openxmlformats.org/officeDocument/2006/relationships/hyperlink" Target="https://ru.wikipedia.org/wiki/%D0%98%D1%82%D0%B0%D0%BB%D0%B8%D1%8F" TargetMode="External"/><Relationship Id="rId10" Type="http://schemas.openxmlformats.org/officeDocument/2006/relationships/hyperlink" Target="https://ru.wikipedia.org/wiki/%D0%92%D0%B5%D0%BB%D0%B8%D0%BA%D0%BE%D0%B1%D1%80%D0%B8%D1%82%D0%B0%D0%BD%D0%B8%D1%8F" TargetMode="External"/><Relationship Id="rId4" Type="http://schemas.openxmlformats.org/officeDocument/2006/relationships/hyperlink" Target="https://ru.wikipedia.org/wiki/%D0%98%D0%BD%D0%B4%D0%B8%D1%8F" TargetMode="External"/><Relationship Id="rId9" Type="http://schemas.openxmlformats.org/officeDocument/2006/relationships/hyperlink" Target="https://ru.wikipedia.org/wiki/%D0%98%D0%BD%D0%B4%D0%BE%D0%BD%D0%B5%D0%B7%D0%B8%D1%8F" TargetMode="External"/><Relationship Id="rId14" Type="http://schemas.openxmlformats.org/officeDocument/2006/relationships/hyperlink" Target="https://ru.wikipedia.org/wiki/%D0%9C%D0%B5%D0%BA%D1%81%D0%B8%D0%BA%D0%B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Информационное общество</a:t>
            </a:r>
            <a:endParaRPr lang="ru-RU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9081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988840"/>
            <a:ext cx="8028880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Это явление стало заметным еще в начале </a:t>
            </a:r>
            <a:r>
              <a:rPr lang="en-US" sz="3200" dirty="0" smtClean="0">
                <a:solidFill>
                  <a:schemeClr val="tx1"/>
                </a:solidFill>
              </a:rPr>
              <a:t>XX</a:t>
            </a:r>
            <a:r>
              <a:rPr lang="ru-RU" sz="3200" dirty="0" smtClean="0">
                <a:solidFill>
                  <a:schemeClr val="tx1"/>
                </a:solidFill>
              </a:rPr>
              <a:t> века. Оно проявляется в том, что поток информации, который хлынул на человека, столь велик, что оказывается недоступным для обработки в приемлемое время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Информационный кризис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1233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772816"/>
            <a:ext cx="8352927" cy="4824536"/>
          </a:xfrm>
        </p:spPr>
        <p:txBody>
          <a:bodyPr/>
          <a:lstStyle/>
          <a:p>
            <a:r>
              <a:rPr lang="ru-RU" sz="3600" dirty="0" smtClean="0">
                <a:solidFill>
                  <a:schemeClr val="tx1"/>
                </a:solidFill>
              </a:rPr>
              <a:t>Информационный поток превосходит возможности человека по восприятию и переработке информации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Возникает большое количество избыточной информации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Укрепляются экономические, политические и другие барьеры (секретность)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Информационный кризис проявляется в следующем: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0507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1700808"/>
            <a:ext cx="7884864" cy="4425355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Разрушение частной жизни людей и организаций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Влияние на общество СМИ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Адаптация в информационной среде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Столкновения с виртуальной реальностью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Информационное неравенство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Сокращение числа рабочих мест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Информационные войны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Опасности информационного общества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144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1772816"/>
            <a:ext cx="662473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600" dirty="0" smtClean="0"/>
              <a:t>Что такое информационное общество?</a:t>
            </a:r>
            <a:endParaRPr lang="ru-RU" sz="2600" dirty="0"/>
          </a:p>
          <a:p>
            <a:pPr marL="342900" indent="-342900">
              <a:buFont typeface="+mj-lt"/>
              <a:buAutoNum type="arabicPeriod"/>
            </a:pPr>
            <a:r>
              <a:rPr lang="ru-RU" sz="2600" dirty="0" smtClean="0"/>
              <a:t>Назовите основные признаки информационного общества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600" dirty="0" smtClean="0"/>
              <a:t>Охарактеризуйте понятие информатизация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600" dirty="0" smtClean="0"/>
              <a:t>Чем оно отличается от компьютеризации?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600" dirty="0" smtClean="0"/>
              <a:t>Что такое информационный кризис?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600" dirty="0" smtClean="0"/>
              <a:t>Назовите опасности информационного общества и придумайте меры борьбы с ними</a:t>
            </a:r>
          </a:p>
        </p:txBody>
      </p:sp>
    </p:spTree>
    <p:extLst>
      <p:ext uri="{BB962C8B-B14F-4D97-AF65-F5344CB8AC3E}">
        <p14:creationId xmlns:p14="http://schemas.microsoft.com/office/powerpoint/2010/main" val="4068844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908720"/>
            <a:ext cx="7884864" cy="5649491"/>
          </a:xfrm>
        </p:spPr>
        <p:txBody>
          <a:bodyPr/>
          <a:lstStyle/>
          <a:p>
            <a:pPr marL="0" lvl="0" indent="0">
              <a:buNone/>
            </a:pPr>
            <a:r>
              <a:rPr lang="ru-RU" sz="3600" dirty="0">
                <a:solidFill>
                  <a:schemeClr val="tx1"/>
                </a:solidFill>
              </a:rPr>
              <a:t>Понятие "</a:t>
            </a:r>
            <a:r>
              <a:rPr lang="ru-RU" sz="3600" b="1" dirty="0">
                <a:solidFill>
                  <a:schemeClr val="tx1"/>
                </a:solidFill>
              </a:rPr>
              <a:t>информационное общество</a:t>
            </a:r>
            <a:r>
              <a:rPr lang="ru-RU" sz="3600" dirty="0">
                <a:solidFill>
                  <a:schemeClr val="tx1"/>
                </a:solidFill>
              </a:rPr>
              <a:t>" появилось в середине 60-х годов XX века в Японии и США. Смысл его заключался в том, что большая часть населения развитых стран будет заниматься информационной деятельностью, а главным продуктом производства и основным товаром станет </a:t>
            </a:r>
            <a:r>
              <a:rPr lang="ru-RU" sz="3600" b="1" dirty="0">
                <a:solidFill>
                  <a:schemeClr val="tx1"/>
                </a:solidFill>
              </a:rPr>
              <a:t>информация</a:t>
            </a:r>
            <a:r>
              <a:rPr lang="ru-RU" sz="36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8202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348880"/>
            <a:ext cx="7812856" cy="3849291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</a:rPr>
              <a:t>Материально-технической основой информационного общества </a:t>
            </a:r>
            <a:r>
              <a:rPr lang="ru-RU" sz="3200" dirty="0" smtClean="0">
                <a:solidFill>
                  <a:schemeClr val="tx1"/>
                </a:solidFill>
              </a:rPr>
              <a:t>становятся </a:t>
            </a:r>
            <a:r>
              <a:rPr lang="ru-RU" sz="3200" dirty="0">
                <a:solidFill>
                  <a:schemeClr val="tx1"/>
                </a:solidFill>
              </a:rPr>
              <a:t>различного рода системы на базе компьютерной техники и компьютерных сетей, информационной технологии, телекоммуникационной связи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1233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620688"/>
            <a:ext cx="7408333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>
                <a:solidFill>
                  <a:srgbClr val="C00000"/>
                </a:solidFill>
              </a:rPr>
              <a:t>Информационное общество </a:t>
            </a:r>
            <a:r>
              <a:rPr lang="ru-RU" sz="4000" dirty="0">
                <a:solidFill>
                  <a:schemeClr val="tx1"/>
                </a:solidFill>
              </a:rPr>
              <a:t>– общество, в котором большинство трудовых ресурсов заняты производством, хранением, переработкой, продажей и обменом информацией</a:t>
            </a:r>
          </a:p>
        </p:txBody>
      </p:sp>
    </p:spTree>
    <p:extLst>
      <p:ext uri="{BB962C8B-B14F-4D97-AF65-F5344CB8AC3E}">
        <p14:creationId xmlns:p14="http://schemas.microsoft.com/office/powerpoint/2010/main" val="1512678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72816"/>
            <a:ext cx="8280919" cy="489654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>
                <a:solidFill>
                  <a:schemeClr val="tx1"/>
                </a:solidFill>
              </a:rPr>
              <a:t>Осознание обществом приоритетности информации перед другим продуктом деятельности человека. 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Первоосновой всех направлений деятельности человека (экономической, производственной, политической, образовательной, научной, творческой, культурной и т.п.) является информация. 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Информация же является продуктом деятельности современного человека. 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Информация в чистом виде (сама по себе) является предметом купли – продажи. 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Равные возможности в доступе к информации всех слоев населения. 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Безопасность информационного общества, информации. 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Защита интеллектуальной собственности. 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Взаимодействие всех структур государства и государств между собой на основе ИКТ. 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Управление информационным обществом со стороны государства, общественных организаций.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Признаки информационного общества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2717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700808"/>
            <a:ext cx="7956873" cy="543346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4000" dirty="0">
                <a:solidFill>
                  <a:schemeClr val="tx1"/>
                </a:solidFill>
              </a:rPr>
              <a:t>В информационном обществе каждый человек, в какой бы точке земного шара он не находился, будет иметь реальную возможность легко связаться с другим человеком или организацией, передать и получить любую необходимую информацию - деловую и бытовую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1233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84784"/>
            <a:ext cx="7884864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Переход к информационному обществу происходит через процесс информатизации всех сторон общественной и личной жизни населения страны. Цель всякого научно-информационного прогресса состоит в улучшении жизни людей.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Информатизация</a:t>
            </a: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 - развитие и распространение информационных средств и технологий с целью достижения уровня информированности населения, который приведет к кардинальному улучшению условий труда и жизни каждого человека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233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7" y="1052736"/>
            <a:ext cx="7884864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Важнейшим этапом на пути к информационному обществу стало:</a:t>
            </a:r>
          </a:p>
          <a:p>
            <a:pPr>
              <a:buFont typeface="Wingdings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</a:rPr>
              <a:t>Создание телекоммуникационной инфраструктуры</a:t>
            </a:r>
          </a:p>
          <a:p>
            <a:pPr>
              <a:buFont typeface="Wingdings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</a:rPr>
              <a:t>Появление огромных баз данных, доступ к которым через сети получили миллионы людей</a:t>
            </a:r>
          </a:p>
          <a:p>
            <a:pPr>
              <a:buFont typeface="Wingdings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</a:rPr>
              <a:t>Выработки единых правил поведения в сетях и поиска в них информации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233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2852271"/>
              </p:ext>
            </p:extLst>
          </p:nvPr>
        </p:nvGraphicFramePr>
        <p:xfrm>
          <a:off x="179512" y="764704"/>
          <a:ext cx="8712968" cy="5747535"/>
        </p:xfrm>
        <a:graphic>
          <a:graphicData uri="http://schemas.openxmlformats.org/drawingml/2006/table">
            <a:tbl>
              <a:tblPr/>
              <a:tblGrid>
                <a:gridCol w="864096"/>
                <a:gridCol w="2520280"/>
                <a:gridCol w="3150350"/>
                <a:gridCol w="2178242"/>
              </a:tblGrid>
              <a:tr h="52198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Ранг</a:t>
                      </a:r>
                    </a:p>
                  </a:txBody>
                  <a:tcPr marL="47341" marR="103558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Страна</a:t>
                      </a:r>
                    </a:p>
                  </a:txBody>
                  <a:tcPr marL="47341" marR="103558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Пользователи </a:t>
                      </a:r>
                      <a:r>
                        <a:rPr lang="ru-RU" sz="1800" dirty="0" smtClean="0">
                          <a:effectLst/>
                        </a:rPr>
                        <a:t>Интернета</a:t>
                      </a:r>
                      <a:endParaRPr lang="ru-RU" sz="1800" dirty="0">
                        <a:effectLst/>
                      </a:endParaRPr>
                    </a:p>
                  </a:txBody>
                  <a:tcPr marL="47341" marR="103558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 % от </a:t>
                      </a:r>
                      <a:r>
                        <a:rPr lang="ru-RU" sz="1800" dirty="0" smtClean="0">
                          <a:effectLst/>
                        </a:rPr>
                        <a:t>населения</a:t>
                      </a:r>
                      <a:endParaRPr lang="ru-RU" sz="1800" dirty="0">
                        <a:effectLst/>
                      </a:endParaRPr>
                    </a:p>
                  </a:txBody>
                  <a:tcPr marL="47341" marR="103558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00511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1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B0080"/>
                          </a:solidFill>
                          <a:effectLst/>
                          <a:hlinkClick r:id="rId2" tooltip="Китайская Народная Республика"/>
                        </a:rPr>
                        <a:t>КНР</a:t>
                      </a:r>
                      <a:endParaRPr lang="ru-RU" sz="1800" dirty="0">
                        <a:effectLst/>
                      </a:endParaRP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538 000 000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40,10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00511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2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B0080"/>
                          </a:solidFill>
                          <a:effectLst/>
                          <a:hlinkClick r:id="rId3" tooltip="Соединённые Штаты Америки"/>
                        </a:rPr>
                        <a:t>США</a:t>
                      </a:r>
                      <a:endParaRPr lang="ru-RU" sz="1800" dirty="0">
                        <a:effectLst/>
                      </a:endParaRP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245 203 319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78,10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00511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3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B0080"/>
                          </a:solidFill>
                          <a:effectLst/>
                          <a:hlinkClick r:id="rId4" tooltip="Индия"/>
                        </a:rPr>
                        <a:t>Индия</a:t>
                      </a:r>
                      <a:endParaRPr lang="ru-RU" sz="1800" dirty="0">
                        <a:effectLst/>
                      </a:endParaRP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137 000 000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11,40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00511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4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B0080"/>
                          </a:solidFill>
                          <a:effectLst/>
                          <a:hlinkClick r:id="rId5" tooltip="Япония"/>
                        </a:rPr>
                        <a:t>Япония</a:t>
                      </a:r>
                      <a:endParaRPr lang="ru-RU" sz="1800" dirty="0">
                        <a:effectLst/>
                      </a:endParaRP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101 228 736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79,50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00511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5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B0080"/>
                          </a:solidFill>
                          <a:effectLst/>
                          <a:hlinkClick r:id="rId6" tooltip="Бразилия"/>
                        </a:rPr>
                        <a:t>Бразилия</a:t>
                      </a:r>
                      <a:endParaRPr lang="ru-RU" sz="1800" dirty="0">
                        <a:effectLst/>
                      </a:endParaRP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87 276 099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45,00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00511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6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B0080"/>
                          </a:solidFill>
                          <a:effectLst/>
                          <a:hlinkClick r:id="rId7" tooltip="Россия"/>
                        </a:rPr>
                        <a:t>Россия</a:t>
                      </a:r>
                      <a:endParaRPr lang="ru-RU" sz="1800" dirty="0">
                        <a:effectLst/>
                      </a:endParaRP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67 982 547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46,70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00511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7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B0080"/>
                          </a:solidFill>
                          <a:effectLst/>
                          <a:hlinkClick r:id="rId8" tooltip="Германия"/>
                        </a:rPr>
                        <a:t>Германия</a:t>
                      </a:r>
                      <a:endParaRPr lang="ru-RU" sz="1800" dirty="0">
                        <a:effectLst/>
                      </a:endParaRP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67 483 860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83,00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00511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8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B0080"/>
                          </a:solidFill>
                          <a:effectLst/>
                          <a:hlinkClick r:id="rId9" tooltip="Индонезия"/>
                        </a:rPr>
                        <a:t>Индонезия</a:t>
                      </a:r>
                      <a:endParaRPr lang="ru-RU" sz="1800" dirty="0">
                        <a:effectLst/>
                      </a:endParaRP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55 000 000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22,10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21985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9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B0080"/>
                          </a:solidFill>
                          <a:effectLst/>
                          <a:hlinkClick r:id="rId10" tooltip="Великобритания"/>
                        </a:rPr>
                        <a:t>Великобритания</a:t>
                      </a:r>
                      <a:endParaRPr lang="ru-RU" sz="1800" dirty="0">
                        <a:effectLst/>
                      </a:endParaRP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52 996 180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85,00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00511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10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B0080"/>
                          </a:solidFill>
                          <a:effectLst/>
                          <a:hlinkClick r:id="rId11" tooltip="Франция"/>
                        </a:rPr>
                        <a:t>Франция</a:t>
                      </a:r>
                      <a:endParaRPr lang="ru-RU" sz="1800" dirty="0">
                        <a:effectLst/>
                      </a:endParaRP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52 228 905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79,60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00511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11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B0080"/>
                          </a:solidFill>
                          <a:effectLst/>
                          <a:hlinkClick r:id="rId12" tooltip="Нигерия"/>
                        </a:rPr>
                        <a:t>Нигерия</a:t>
                      </a:r>
                      <a:endParaRPr lang="ru-RU" sz="1800" dirty="0">
                        <a:effectLst/>
                      </a:endParaRP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48 366 179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28,40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21985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12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B0080"/>
                          </a:solidFill>
                          <a:effectLst/>
                          <a:hlinkClick r:id="rId13" tooltip="Республика Корея"/>
                        </a:rPr>
                        <a:t>Республика Корея</a:t>
                      </a:r>
                      <a:endParaRPr lang="ru-RU" sz="1800" dirty="0">
                        <a:effectLst/>
                      </a:endParaRP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40 708 389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83,70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00511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13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B0080"/>
                          </a:solidFill>
                          <a:effectLst/>
                          <a:hlinkClick r:id="rId14" tooltip="Мексика"/>
                        </a:rPr>
                        <a:t>Мексика</a:t>
                      </a:r>
                      <a:endParaRPr lang="ru-RU" sz="1800" dirty="0">
                        <a:effectLst/>
                      </a:endParaRP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34 865 345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31,00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00511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14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B0080"/>
                          </a:solidFill>
                          <a:effectLst/>
                          <a:hlinkClick r:id="rId15" tooltip="Италия"/>
                        </a:rPr>
                        <a:t>Италия</a:t>
                      </a:r>
                      <a:endParaRPr lang="ru-RU" sz="1800" dirty="0">
                        <a:effectLst/>
                      </a:endParaRP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32 610 044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53,68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00511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15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B0080"/>
                          </a:solidFill>
                          <a:effectLst/>
                          <a:hlinkClick r:id="rId16" tooltip="Турция"/>
                        </a:rPr>
                        <a:t>Турция</a:t>
                      </a:r>
                      <a:endParaRPr lang="ru-RU" sz="1800" dirty="0">
                        <a:effectLst/>
                      </a:endParaRP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30 981 601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39,82</a:t>
                      </a:r>
                    </a:p>
                  </a:txBody>
                  <a:tcPr marL="47341" marR="47341" marT="23670" marB="23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86416"/>
          </a:xfrm>
        </p:spPr>
        <p:txBody>
          <a:bodyPr>
            <a:noAutofit/>
          </a:bodyPr>
          <a:lstStyle/>
          <a:p>
            <a:r>
              <a:rPr lang="ru-RU" sz="2800" dirty="0" smtClean="0"/>
              <a:t>Статистика по числу пользователей интернета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912339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50</TotalTime>
  <Words>506</Words>
  <Application>Microsoft Office PowerPoint</Application>
  <PresentationFormat>Экран (4:3)</PresentationFormat>
  <Paragraphs>107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Волна</vt:lpstr>
      <vt:lpstr>Информационное общество</vt:lpstr>
      <vt:lpstr>Презентация PowerPoint</vt:lpstr>
      <vt:lpstr>Презентация PowerPoint</vt:lpstr>
      <vt:lpstr>Презентация PowerPoint</vt:lpstr>
      <vt:lpstr>Признаки информационного общества</vt:lpstr>
      <vt:lpstr>Презентация PowerPoint</vt:lpstr>
      <vt:lpstr>Презентация PowerPoint</vt:lpstr>
      <vt:lpstr>Презентация PowerPoint</vt:lpstr>
      <vt:lpstr>Статистика по числу пользователей интернета</vt:lpstr>
      <vt:lpstr>Информационный кризис</vt:lpstr>
      <vt:lpstr>Информационный кризис проявляется в следующем:</vt:lpstr>
      <vt:lpstr>Опасности информационного общества</vt:lpstr>
      <vt:lpstr>Вопросы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Информационное общество</dc:title>
  <dc:creator>Администратор</dc:creator>
  <cp:lastModifiedBy>Администратор</cp:lastModifiedBy>
  <cp:revision>7</cp:revision>
  <dcterms:created xsi:type="dcterms:W3CDTF">2014-09-22T18:12:02Z</dcterms:created>
  <dcterms:modified xsi:type="dcterms:W3CDTF">2014-09-23T03:07:27Z</dcterms:modified>
</cp:coreProperties>
</file>